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activeX/activeX18.xml" ContentType="application/vnd.ms-office.activeX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activeX/activeX6.xml" ContentType="application/vnd.ms-office.activeX+xml"/>
  <Override PartName="/ppt/activeX/activeX19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82" r:id="rId3"/>
    <p:sldId id="373" r:id="rId4"/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63" r:id="rId15"/>
    <p:sldId id="332" r:id="rId16"/>
    <p:sldId id="374" r:id="rId17"/>
    <p:sldId id="333" r:id="rId18"/>
    <p:sldId id="334" r:id="rId19"/>
    <p:sldId id="376" r:id="rId20"/>
    <p:sldId id="335" r:id="rId21"/>
    <p:sldId id="336" r:id="rId22"/>
    <p:sldId id="340" r:id="rId23"/>
    <p:sldId id="377" r:id="rId24"/>
    <p:sldId id="428" r:id="rId25"/>
    <p:sldId id="429" r:id="rId26"/>
    <p:sldId id="437" r:id="rId27"/>
    <p:sldId id="431" r:id="rId28"/>
    <p:sldId id="430" r:id="rId29"/>
    <p:sldId id="378" r:id="rId30"/>
    <p:sldId id="381" r:id="rId31"/>
    <p:sldId id="382" r:id="rId32"/>
    <p:sldId id="388" r:id="rId33"/>
    <p:sldId id="389" r:id="rId34"/>
    <p:sldId id="390" r:id="rId35"/>
    <p:sldId id="391" r:id="rId36"/>
    <p:sldId id="379" r:id="rId37"/>
    <p:sldId id="380" r:id="rId38"/>
    <p:sldId id="269" r:id="rId39"/>
    <p:sldId id="270" r:id="rId40"/>
    <p:sldId id="397" r:id="rId41"/>
    <p:sldId id="403" r:id="rId42"/>
    <p:sldId id="413" r:id="rId43"/>
    <p:sldId id="419" r:id="rId44"/>
    <p:sldId id="418" r:id="rId45"/>
    <p:sldId id="417" r:id="rId46"/>
    <p:sldId id="416" r:id="rId47"/>
    <p:sldId id="415" r:id="rId48"/>
    <p:sldId id="414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07" r:id="rId57"/>
    <p:sldId id="409" r:id="rId58"/>
    <p:sldId id="410" r:id="rId59"/>
    <p:sldId id="402" r:id="rId60"/>
    <p:sldId id="399" r:id="rId61"/>
    <p:sldId id="432" r:id="rId62"/>
    <p:sldId id="433" r:id="rId63"/>
    <p:sldId id="434" r:id="rId64"/>
    <p:sldId id="435" r:id="rId65"/>
    <p:sldId id="438" r:id="rId66"/>
    <p:sldId id="436" r:id="rId67"/>
    <p:sldId id="408" r:id="rId68"/>
    <p:sldId id="280" r:id="rId69"/>
    <p:sldId id="278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99FF66"/>
    <a:srgbClr val="66FFFF"/>
    <a:srgbClr val="99CCFF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5" autoAdjust="0"/>
  </p:normalViewPr>
  <p:slideViewPr>
    <p:cSldViewPr>
      <p:cViewPr varScale="1">
        <p:scale>
          <a:sx n="59" d="100"/>
          <a:sy n="59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2116C3-DADF-407B-91A7-DDD3247F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6722D9-D10F-4470-99FC-9183D6AD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F156-B723-43CB-8FFA-3CB2F32BF47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1B95A-4B0F-4D59-BCB4-536FA6E61D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 all prostate cancers are the same.  </a:t>
            </a:r>
          </a:p>
          <a:p>
            <a:pPr eaLnBrk="1" hangingPunct="1"/>
            <a:r>
              <a:rPr lang="en-US" smtClean="0"/>
              <a:t>Nor are all men the same (different priorities).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6AB92-EB83-4F76-8C95-56B939DE11D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CT scan with full bladder, empty rectum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B3B89-9E15-43CD-B3E1-2204F6F7263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Planning – adds a margin around the prostate to allow for motion due to bladder or rectal filling.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17E0A-8D3F-4BA1-B19B-53BA331CCDD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Gold – doesn’t react with body; dense so can be seen on treatment.</a:t>
            </a:r>
          </a:p>
          <a:p>
            <a:pPr eaLnBrk="1" hangingPunct="1"/>
            <a:r>
              <a:rPr lang="en-US" smtClean="0"/>
              <a:t>Put in with transrectal ultrasound (like the biopsy in reverse)</a:t>
            </a:r>
          </a:p>
          <a:p>
            <a:pPr eaLnBrk="1" hangingPunct="1"/>
            <a:r>
              <a:rPr lang="en-US" smtClean="0"/>
              <a:t>23 Kt gold – small (don’t need to mention in the will)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71516-C132-49AB-A4AA-512197F1CAE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Brings us back full circle.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B13A-AE94-4290-BB3E-F69A5C3E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19EB-D141-4AEF-BAE9-0DC477D89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D5A0-9641-4E8A-B639-93F11BA6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69AF1-4A96-4979-B336-4672FC85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CCF8-C038-467D-8BE9-6727F6367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D159-1342-42B8-8509-EED9A496B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7B8F-6C3E-4E28-932B-76AFF407E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ABC9-8F53-4834-B276-F7AF3EA06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8BFF-0740-4C3B-8252-D24CC991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3974-DDAD-4629-9315-56CF1FAD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A32B-3BB3-457A-B96D-02466E48E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199A-7E38-4404-9893-5D8A522D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9690-B633-49F9-AF17-D674C1F1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436DD6-9D7B-4207-B4FD-8B209B9A0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aptop\Desktop\IGRT%20in%20cancer%20prostate%20with%20marker%20tracking%20daily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image" Target="../media/image26.jpeg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notesSlide" Target="../notesSlides/notesSlide3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aptop\Desktop\Elekta%20VMAT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aptop\Desktop\cyberKnife.wmv.wmv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5353050"/>
          </a:xfrm>
          <a:noFill/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Radiation and Prostate Cancer</a:t>
            </a:r>
            <a:br>
              <a:rPr lang="en-US" b="1" i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rgbClr val="FFFF00"/>
                </a:solidFill>
              </a:rPr>
              <a:t>Past, Present and Future</a:t>
            </a:r>
            <a:br>
              <a:rPr lang="en-US" b="1" i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Dr. Tom Corbett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92D050"/>
                </a:solidFill>
              </a:rPr>
              <a:t>  MD FRCPC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Juravinski Cancer Centre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T stage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400800" cy="4602163"/>
          </a:xfrm>
        </p:spPr>
        <p:txBody>
          <a:bodyPr/>
          <a:lstStyle/>
          <a:p>
            <a:pPr algn="just" eaLnBrk="1" hangingPunct="1"/>
            <a:r>
              <a:rPr lang="en-US" smtClean="0">
                <a:solidFill>
                  <a:srgbClr val="FFFF00"/>
                </a:solidFill>
              </a:rPr>
              <a:t>Refers to how the prostate feels on “the finger check” or DRE (digital rectal examination)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  <p:pic>
        <p:nvPicPr>
          <p:cNvPr id="4" name="Picture 5" descr="prostate-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5626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oto7bis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6400800" cy="66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Risk Categories</a:t>
            </a:r>
          </a:p>
        </p:txBody>
      </p:sp>
      <p:graphicFrame>
        <p:nvGraphicFramePr>
          <p:cNvPr id="7208" name="Group 4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Low Risk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All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of: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 T2a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PSA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10   Gleason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 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Intermediate Risk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T2b   PSA  ≤ 20   Gleason ≤ 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High Risk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Any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T3a   PSA  &gt;20  Gleason ≥ 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Brief History of Radiation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81800" cy="3992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</a:rPr>
              <a:t>X-rays 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First found in 1875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rgbClr val="FFFF00"/>
                </a:solidFill>
              </a:rPr>
              <a:t>First studied in 1895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rgbClr val="FFFF00"/>
                </a:solidFill>
              </a:rPr>
              <a:t>First used to treat cancer 1896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Early X-Ray Treatment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Limited by energy (20 – 150 kV) 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Treatments limited to superficial structures (not-penetrating enough for deep tissue)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b="1" smtClean="0">
                <a:solidFill>
                  <a:srgbClr val="FFFF00"/>
                </a:solidFill>
              </a:rPr>
              <a:t>Limited knowledge of radiation biology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Single treatments not as effective as more fractions.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Toxicity (acute and delayed) to normal tissues not appreciated.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b="1" smtClean="0">
                <a:solidFill>
                  <a:srgbClr val="FFFF00"/>
                </a:solidFill>
              </a:rPr>
              <a:t>Limited knowledge of radiation physics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Usually treated with a direct single beam of radiation.  No planning for multiple beams to cover the tumor.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8580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FFFF00"/>
                </a:solidFill>
              </a:rPr>
              <a:t>Continued…..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Limited imaging ability</a:t>
            </a:r>
          </a:p>
          <a:p>
            <a:pPr lvl="1" eaLnBrk="1" hangingPunct="1"/>
            <a:r>
              <a:rPr lang="en-US" sz="3200" smtClean="0">
                <a:solidFill>
                  <a:srgbClr val="FFFF00"/>
                </a:solidFill>
              </a:rPr>
              <a:t>Unable to  adequately define the target to be treated.  Surface anatomy often used to locate “tumor” -&gt; larger treatment volumes required to ensure that tumor was treated.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smtClean="0">
                <a:solidFill>
                  <a:srgbClr val="FFFF00"/>
                </a:solidFill>
              </a:rPr>
              <a:t>Unable to ensure that what was defined was actually being treated.</a:t>
            </a:r>
          </a:p>
          <a:p>
            <a:pPr eaLnBrk="1" hangingPunct="1">
              <a:spcBef>
                <a:spcPts val="2400"/>
              </a:spcBef>
            </a:pPr>
            <a:r>
              <a:rPr lang="en-US" b="1" smtClean="0">
                <a:solidFill>
                  <a:srgbClr val="FFFF00"/>
                </a:solidFill>
              </a:rPr>
              <a:t>Limited knowledge of cancer behaviour</a:t>
            </a:r>
            <a:r>
              <a:rPr lang="en-US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Early advancements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162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Focused on increasing energy.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As energies increased to 500 kV, deep-seated tumors were being treated.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Cobalt Changed The Game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3" descr="coba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199" y="1981200"/>
            <a:ext cx="8495667" cy="36496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baseline="30000" smtClean="0">
                <a:solidFill>
                  <a:srgbClr val="FFFF00"/>
                </a:solidFill>
              </a:rPr>
              <a:t>60</a:t>
            </a:r>
            <a:r>
              <a:rPr lang="en-US" b="1" i="1" smtClean="0">
                <a:solidFill>
                  <a:srgbClr val="FFFF00"/>
                </a:solidFill>
              </a:rPr>
              <a:t>Co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6294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 significant increase in beam energy: 1.17 and 1.33 MV.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	-&gt; allowed for deeper penetration with less skin damage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We’ve come a long way!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4" descr="old-men-062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54125"/>
            <a:ext cx="78486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Linear Accelerators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3" descr="lina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199"/>
            <a:ext cx="4800600" cy="48848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Compared to </a:t>
            </a:r>
            <a:r>
              <a:rPr lang="en-US" b="1" i="1" baseline="30000" smtClean="0">
                <a:solidFill>
                  <a:srgbClr val="FFFF00"/>
                </a:solidFill>
              </a:rPr>
              <a:t>60</a:t>
            </a:r>
            <a:r>
              <a:rPr lang="en-US" b="1" i="1" smtClean="0">
                <a:solidFill>
                  <a:srgbClr val="FFFF00"/>
                </a:solidFill>
              </a:rPr>
              <a:t> Co: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200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Allowed for higher energies 4-25+ MV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Deeper tumors could be treated safely without damaging the skin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rgbClr val="FFFF00"/>
                </a:solidFill>
              </a:rPr>
              <a:t>Allowed quicker treatment times 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Progress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Advances in imaging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Advances in computers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Advances in radiation treatment equipment.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Advances In Imaging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5257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CT / MRI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IGRT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0175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Volume Definition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696200" cy="2438400"/>
          </a:xfrm>
        </p:spPr>
        <p:txBody>
          <a:bodyPr/>
          <a:lstStyle/>
          <a:p>
            <a:pPr marL="7938" lvl="1" algn="l">
              <a:buFont typeface="Arial" pitchFamily="34" charset="0"/>
              <a:buChar char="•"/>
              <a:tabLst>
                <a:tab pos="69056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 	Consensus statements for defining 	volumes for:</a:t>
            </a:r>
          </a:p>
          <a:p>
            <a:pPr algn="l">
              <a:tabLst>
                <a:tab pos="690563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-	  Prostate bed</a:t>
            </a:r>
          </a:p>
          <a:p>
            <a:pPr algn="l">
              <a:tabLst>
                <a:tab pos="738188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	-	  Pelvic Lymph Nodes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78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9436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Advances in Imaging</a:t>
            </a:r>
            <a:endParaRPr lang="en-US" b="1" i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IGRT in cancer prostate with marker tracking dail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1925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Advances</a:t>
            </a:r>
            <a:r>
              <a:rPr lang="en-US" smtClean="0">
                <a:solidFill>
                  <a:srgbClr val="FFFF00"/>
                </a:solidFill>
              </a:rPr>
              <a:t> in Computers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Originally all calculations were done by hand.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74" y="2620041"/>
            <a:ext cx="5064126" cy="37712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3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Review the basics of prostate cancer</a:t>
            </a:r>
          </a:p>
          <a:p>
            <a:pPr marL="514350" indent="-514350" eaLnBrk="1" hangingPunct="1">
              <a:spcBef>
                <a:spcPts val="2400"/>
              </a:spcBef>
              <a:buFontTx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Review a brief history of radiation therapy</a:t>
            </a:r>
          </a:p>
          <a:p>
            <a:pPr marL="514350" indent="-514350" eaLnBrk="1" hangingPunct="1">
              <a:spcBef>
                <a:spcPts val="2400"/>
              </a:spcBef>
              <a:buFontTx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Discuss the new advances in radiation treatment as they apply to prostate cancer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6294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Made plans with more than 2 beams cumbersome.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>
                <a:solidFill>
                  <a:srgbClr val="FFFF00"/>
                </a:solidFill>
              </a:rPr>
              <a:t>Calculations for odd shapes were difficult to account for.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NOW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7818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Computers are capable of doing millions of calculations per second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>
                <a:solidFill>
                  <a:srgbClr val="FFFF00"/>
                </a:solidFill>
              </a:rPr>
              <a:t>Allows for newer technologies to delivered reliably and accurately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00"/>
                </a:solidFill>
              </a:rPr>
              <a:t>Process of Radiation Planning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CT simulation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outlines the prostate, bladder, rectum</a:t>
            </a:r>
          </a:p>
          <a:p>
            <a:pPr eaLnBrk="1" hangingPunct="1">
              <a:buFontTx/>
              <a:buNone/>
            </a:pPr>
            <a:endParaRPr lang="en-US" sz="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Planning</a:t>
            </a:r>
          </a:p>
          <a:p>
            <a:pPr algn="just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coming up with a plan to give the proper dose to the prostate without giving too much to the normal tissues.</a:t>
            </a:r>
          </a:p>
          <a:p>
            <a:pPr eaLnBrk="1" hangingPunct="1">
              <a:buFontTx/>
              <a:buNone/>
            </a:pPr>
            <a:endParaRPr lang="en-US" sz="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Treatment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daily (Monday-Friday) for 35 – 39 days.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CT simulation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28" descr="ctc_art_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00200" y="1600200"/>
            <a:ext cx="59898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DefaultOcx" r:id="rId2" imgW="914400" imgH="228600"/>
      <p:control spid="1027" name="HTMLHidden1" r:id="rId3" imgW="914400" imgH="228600"/>
      <p:control spid="1028" name="HTMLHidden2" r:id="rId4" imgW="914400" imgH="228600"/>
      <p:control spid="1029" name="HTMLHidden3" r:id="rId5" imgW="914400" imgH="228600"/>
      <p:control spid="1030" name="HTMLHidden4" r:id="rId6" imgW="914400" imgH="228600"/>
      <p:control spid="1031" name="HTMLHidden5" r:id="rId7" imgW="914400" imgH="228600"/>
      <p:control spid="1032" name="HTMLHidden6" r:id="rId8" imgW="914400" imgH="228600"/>
      <p:control spid="1033" name="HTMLHidden7" r:id="rId9" imgW="914400" imgH="228600"/>
      <p:control spid="1034" name="HTMLHidden8" r:id="rId10" imgW="914400" imgH="228600"/>
      <p:control spid="1035" name="HTMLHidden9" r:id="rId11" imgW="914400" imgH="228600"/>
      <p:control spid="1036" name="HTMLHidden10" r:id="rId12" imgW="914400" imgH="228600"/>
      <p:control spid="1037" name="HTMLHidden11" r:id="rId13" imgW="914400" imgH="228600"/>
      <p:control spid="1038" name="HTMLHidden12" r:id="rId14" imgW="914400" imgH="228600"/>
      <p:control spid="1039" name="HTMLHidden13" r:id="rId15" imgW="914400" imgH="228600"/>
      <p:control spid="1040" name="HTMLHidden14" r:id="rId16" imgW="914400" imgH="228600"/>
      <p:control spid="1041" name="HTMLHidden15" r:id="rId17" imgW="914400" imgH="228600"/>
      <p:control spid="1042" name="HTMLHidden16" r:id="rId18" imgW="914400" imgH="228600"/>
      <p:control spid="1043" name="HTMLHidden17" r:id="rId19" imgW="914400" imgH="228600"/>
      <p:control spid="1044" name="HTMLHidden18" r:id="rId20" imgW="914400" imgH="228600"/>
      <p:control spid="1045" name="HTMLHidden19" r:id="rId21" imgW="914400" imgH="228600"/>
      <p:control spid="1046" name="HTMLHidden20" r:id="rId22" imgW="914400" imgH="228600"/>
      <p:control spid="1047" name="HTMLHidden21" r:id="rId23" imgW="914400" imgH="228600"/>
    </p:controls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Planning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838200" y="20574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>
                <a:solidFill>
                  <a:srgbClr val="FFFF00"/>
                </a:solidFill>
              </a:rPr>
              <a:t>Will review progress later.</a:t>
            </a:r>
            <a:endParaRPr 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Treatment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5" descr="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37274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325562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Advances in Radiation Equipment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5638800" cy="452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IMRT</a:t>
            </a:r>
          </a:p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VMAT</a:t>
            </a:r>
          </a:p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IGRT</a:t>
            </a:r>
          </a:p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Cyberknife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00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IMRT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z="3200" b="1" i="1" smtClean="0">
                <a:solidFill>
                  <a:srgbClr val="FFFF00"/>
                </a:solidFill>
              </a:rPr>
              <a:t>Intensity Modulated Radiation Therapy</a:t>
            </a: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43000" y="1570038"/>
            <a:ext cx="7162800" cy="4525962"/>
          </a:xfrm>
        </p:spPr>
        <p:txBody>
          <a:bodyPr/>
          <a:lstStyle/>
          <a:p>
            <a:pPr algn="just" eaLnBrk="1" hangingPunct="1"/>
            <a:r>
              <a:rPr lang="en-US" smtClean="0">
                <a:solidFill>
                  <a:srgbClr val="FFFF00"/>
                </a:solidFill>
              </a:rPr>
              <a:t>Focuses radiation more tightly on the prostate.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Need to be able to identify the prostate before giving the radiation dose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Gold seeds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Daily CT scan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Daily ultrasound localization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Gold seeds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5" descr="s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600200"/>
            <a:ext cx="4515852" cy="51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adonc_graphic_accul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08" y="1219200"/>
            <a:ext cx="844239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Prostate Cancer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209800"/>
            <a:ext cx="3886200" cy="2133600"/>
          </a:xfrm>
          <a:noFill/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FFFF00"/>
                </a:solidFill>
              </a:rPr>
              <a:t>The Basics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i="1" smtClean="0">
                <a:solidFill>
                  <a:srgbClr val="FFFF00"/>
                </a:solidFill>
              </a:rPr>
              <a:t>A Look AT Progress: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i="1" smtClean="0">
                <a:solidFill>
                  <a:srgbClr val="FFFF00"/>
                </a:solidFill>
              </a:rPr>
              <a:t>Old Technique – 4 field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6096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FFFF00"/>
                </a:solidFill>
              </a:rPr>
              <a:t>Ant old old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Old$F-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4419600" cy="48676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4 Field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8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5334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Old r lat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6" name="Picture 5" descr="Old4F-R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9410" y="1615439"/>
            <a:ext cx="4720590" cy="511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4 Field Old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791200" cy="609600"/>
          </a:xfrm>
        </p:spPr>
        <p:txBody>
          <a:bodyPr/>
          <a:lstStyle/>
          <a:p>
            <a:r>
              <a:rPr lang="en-CA" sz="2400" smtClean="0">
                <a:solidFill>
                  <a:srgbClr val="FFFF00"/>
                </a:solidFill>
              </a:rPr>
              <a:t>4 field ant volumes</a:t>
            </a:r>
          </a:p>
          <a:p>
            <a:pPr>
              <a:buFontTx/>
              <a:buNone/>
            </a:pPr>
            <a:endParaRPr lang="en-US" sz="2400" smtClean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Old4F-Ant_vo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4648041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4 field Lat volumes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 descr="Old4F-RL_vo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644390" cy="506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4 field – less old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05000" cy="5334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ant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Old-less_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342" y="1607820"/>
            <a:ext cx="4649858" cy="509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4 field less old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52600" cy="9906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R lat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Old-less_R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24031"/>
            <a:ext cx="4876800" cy="534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Distribution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9906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4 field old old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Old_d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99854"/>
            <a:ext cx="8791041" cy="2857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Distribution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8382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4 field less old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Old-less_d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39408"/>
            <a:ext cx="8839200" cy="286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DVH – old vs less old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Olds_DVH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446" y="1452299"/>
            <a:ext cx="7583754" cy="517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764519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5029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Distribution – 3D conformal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3DCRT-d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04665"/>
            <a:ext cx="8686800" cy="279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DVH – less old vs 3D CRT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3DCRT-lessOLD_DV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931" y="1295400"/>
            <a:ext cx="7815469" cy="534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Distribution IMRT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6096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With beams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MRT-dist_bea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52749"/>
            <a:ext cx="8839200" cy="285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Distribution IMRT</a:t>
            </a:r>
            <a:endParaRPr lang="en-US" b="1" i="1" smtClean="0">
              <a:solidFill>
                <a:srgbClr val="FFFF00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685800"/>
          </a:xfrm>
        </p:spPr>
        <p:txBody>
          <a:bodyPr/>
          <a:lstStyle/>
          <a:p>
            <a:r>
              <a:rPr lang="en-CA" smtClean="0">
                <a:solidFill>
                  <a:srgbClr val="FFFF00"/>
                </a:solidFill>
              </a:rPr>
              <a:t>No beams</a:t>
            </a:r>
            <a:endParaRPr lang="en-US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MRT-dist_nobea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48171"/>
            <a:ext cx="8610600" cy="278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smtClean="0">
                <a:solidFill>
                  <a:srgbClr val="FFFF00"/>
                </a:solidFill>
              </a:rPr>
              <a:t>DVH – 3D CRT vs IMRT</a:t>
            </a:r>
            <a:endParaRPr lang="en-US" b="1" i="1" smtClean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MRT-3DCRT_DV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23996"/>
            <a:ext cx="7037748" cy="4748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 smtClean="0">
                <a:solidFill>
                  <a:srgbClr val="FFFF00"/>
                </a:solidFill>
              </a:rPr>
              <a:t>Field IMRT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867400" cy="48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Advances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096000" cy="3306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IMRT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VMAT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Cyberknife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VMAT</a:t>
            </a:r>
            <a:br>
              <a:rPr lang="en-US" b="1" i="1" smtClean="0">
                <a:solidFill>
                  <a:srgbClr val="FFFF00"/>
                </a:solidFill>
              </a:rPr>
            </a:br>
            <a:r>
              <a:rPr lang="en-US" sz="3200" b="1" i="1" smtClean="0">
                <a:solidFill>
                  <a:srgbClr val="FFFF00"/>
                </a:solidFill>
              </a:rPr>
              <a:t>Volumetric-Modulated Arc Therapy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7224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Treatment with one or more arcs.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While rotating: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Radiation on continuously, but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Can change shape of area being treated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Can change output (amount of radiation)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>
                <a:solidFill>
                  <a:srgbClr val="FFFF00"/>
                </a:solidFill>
              </a:rPr>
              <a:t>Can change speed of rotation.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685800"/>
            <a:ext cx="5321192" cy="544036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1600" smtClean="0">
                <a:solidFill>
                  <a:srgbClr val="FFFF00"/>
                </a:solidFill>
              </a:rPr>
              <a:t>VMAT Video</a:t>
            </a:r>
            <a:endParaRPr lang="en-US" sz="1600" smtClean="0">
              <a:solidFill>
                <a:srgbClr val="FFFF00"/>
              </a:solidFill>
            </a:endParaRPr>
          </a:p>
        </p:txBody>
      </p:sp>
      <p:pic>
        <p:nvPicPr>
          <p:cNvPr id="5" name="Elekta VM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799" y="1319212"/>
            <a:ext cx="8221133" cy="4624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Prognostic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5410200" cy="44497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4400" smtClean="0">
                <a:solidFill>
                  <a:srgbClr val="FFFF00"/>
                </a:solidFill>
              </a:rPr>
              <a:t>PSA</a:t>
            </a:r>
          </a:p>
          <a:p>
            <a:pPr lvl="1" eaLnBrk="1" hangingPunct="1">
              <a:buFontTx/>
              <a:buChar char="•"/>
            </a:pPr>
            <a:r>
              <a:rPr lang="en-US" sz="4400" smtClean="0">
                <a:solidFill>
                  <a:srgbClr val="FFFF00"/>
                </a:solidFill>
              </a:rPr>
              <a:t>Gleason Score</a:t>
            </a:r>
          </a:p>
          <a:p>
            <a:pPr lvl="1" eaLnBrk="1" hangingPunct="1">
              <a:buFontTx/>
              <a:buChar char="•"/>
            </a:pPr>
            <a:r>
              <a:rPr lang="en-US" sz="4400" smtClean="0">
                <a:solidFill>
                  <a:srgbClr val="FFFF00"/>
                </a:solidFill>
              </a:rPr>
              <a:t>T Stage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rgbClr val="FFFF00"/>
                </a:solidFill>
              </a:rPr>
              <a:t>Cyberknife video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cyberKnife.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285875"/>
            <a:ext cx="7467600" cy="42005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Future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6400800" cy="1752600"/>
          </a:xfrm>
        </p:spPr>
        <p:txBody>
          <a:bodyPr/>
          <a:lstStyle/>
          <a:p>
            <a:pPr algn="l"/>
            <a:r>
              <a:rPr lang="en-CA" sz="3600" dirty="0" err="1" smtClean="0">
                <a:solidFill>
                  <a:srgbClr val="FFFF00"/>
                </a:solidFill>
              </a:rPr>
              <a:t>Hypofractionation</a:t>
            </a:r>
            <a:r>
              <a:rPr lang="en-CA" sz="3600" dirty="0" smtClean="0">
                <a:solidFill>
                  <a:srgbClr val="FFFF00"/>
                </a:solidFill>
              </a:rPr>
              <a:t> with </a:t>
            </a:r>
            <a:r>
              <a:rPr lang="en-CA" sz="3600" dirty="0" err="1" smtClean="0">
                <a:solidFill>
                  <a:srgbClr val="FFFF00"/>
                </a:solidFill>
              </a:rPr>
              <a:t>cyberknife</a:t>
            </a:r>
            <a:r>
              <a:rPr lang="en-CA" sz="3600" dirty="0" smtClean="0">
                <a:solidFill>
                  <a:srgbClr val="FFFF00"/>
                </a:solidFill>
              </a:rPr>
              <a:t> or linear accelerator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l"/>
            <a:r>
              <a:rPr lang="en-CA" sz="3600" dirty="0" smtClean="0">
                <a:solidFill>
                  <a:srgbClr val="FFFF00"/>
                </a:solidFill>
              </a:rPr>
              <a:t>RTOG trial:  5 versus 12 fractions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 smtClean="0">
                <a:solidFill>
                  <a:srgbClr val="FFFF00"/>
                </a:solidFill>
              </a:rPr>
              <a:t/>
            </a:r>
            <a:br>
              <a:rPr lang="en-CA" b="1" i="1" dirty="0" smtClean="0">
                <a:solidFill>
                  <a:srgbClr val="FFFF00"/>
                </a:solidFill>
              </a:rPr>
            </a:br>
            <a:r>
              <a:rPr lang="en-CA" b="1" i="1" dirty="0" err="1" smtClean="0">
                <a:solidFill>
                  <a:srgbClr val="FFFF00"/>
                </a:solidFill>
              </a:rPr>
              <a:t>Radionuclides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47800"/>
            <a:ext cx="2895600" cy="4678363"/>
          </a:xfrm>
        </p:spPr>
        <p:txBody>
          <a:bodyPr/>
          <a:lstStyle/>
          <a:p>
            <a:r>
              <a:rPr lang="en-CA" sz="4000" baseline="30000" dirty="0" smtClean="0">
                <a:solidFill>
                  <a:srgbClr val="FFFF00"/>
                </a:solidFill>
              </a:rPr>
              <a:t>89</a:t>
            </a:r>
            <a:r>
              <a:rPr lang="en-CA" sz="4000" dirty="0" smtClean="0">
                <a:solidFill>
                  <a:srgbClr val="FFFF00"/>
                </a:solidFill>
              </a:rPr>
              <a:t>St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CA" sz="4000" baseline="30000" dirty="0" smtClean="0">
                <a:solidFill>
                  <a:srgbClr val="FFFF00"/>
                </a:solidFill>
              </a:rPr>
              <a:t>153</a:t>
            </a:r>
            <a:r>
              <a:rPr lang="en-CA" sz="4000" dirty="0" smtClean="0">
                <a:solidFill>
                  <a:srgbClr val="FFFF00"/>
                </a:solidFill>
              </a:rPr>
              <a:t>Sm</a:t>
            </a: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CA" sz="4000" baseline="30000" dirty="0" smtClean="0">
                <a:solidFill>
                  <a:srgbClr val="FFFF00"/>
                </a:solidFill>
              </a:rPr>
              <a:t>223</a:t>
            </a:r>
            <a:r>
              <a:rPr lang="en-CA" sz="4000" dirty="0" smtClean="0">
                <a:solidFill>
                  <a:srgbClr val="FFFF00"/>
                </a:solidFill>
              </a:rPr>
              <a:t>Ra</a:t>
            </a:r>
            <a:endParaRPr lang="en-US" sz="40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baseline="30000" dirty="0" smtClean="0">
                <a:solidFill>
                  <a:srgbClr val="FFFF00"/>
                </a:solidFill>
              </a:rPr>
              <a:t/>
            </a:r>
            <a:br>
              <a:rPr lang="en-CA" b="1" i="1" baseline="30000" dirty="0" smtClean="0">
                <a:solidFill>
                  <a:srgbClr val="FFFF00"/>
                </a:solidFill>
              </a:rPr>
            </a:br>
            <a:r>
              <a:rPr lang="en-CA" b="1" i="1" baseline="30000" dirty="0" smtClean="0">
                <a:solidFill>
                  <a:srgbClr val="FFFF00"/>
                </a:solidFill>
              </a:rPr>
              <a:t>89</a:t>
            </a:r>
            <a:r>
              <a:rPr lang="en-CA" b="1" i="1" dirty="0" smtClean="0">
                <a:solidFill>
                  <a:srgbClr val="FFFF00"/>
                </a:solidFill>
              </a:rPr>
              <a:t>St  β </a:t>
            </a:r>
            <a:r>
              <a:rPr lang="en-CA" b="1" i="1" dirty="0" smtClean="0">
                <a:solidFill>
                  <a:srgbClr val="FFFF00"/>
                </a:solidFill>
              </a:rPr>
              <a:t>emitter  T/2 50.5 days 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	Range </a:t>
            </a:r>
            <a:r>
              <a:rPr lang="en-CA" dirty="0" smtClean="0">
                <a:solidFill>
                  <a:srgbClr val="FFFF00"/>
                </a:solidFill>
              </a:rPr>
              <a:t>~8 mm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	</a:t>
            </a:r>
            <a:r>
              <a:rPr lang="en-CA" dirty="0" smtClean="0">
                <a:solidFill>
                  <a:srgbClr val="FFFF00"/>
                </a:solidFill>
              </a:rPr>
              <a:t>Energy  </a:t>
            </a:r>
            <a:r>
              <a:rPr lang="en-CA" dirty="0" smtClean="0">
                <a:solidFill>
                  <a:srgbClr val="FFFF00"/>
                </a:solidFill>
              </a:rPr>
              <a:t>1.463 </a:t>
            </a:r>
            <a:r>
              <a:rPr lang="en-CA" dirty="0" err="1" smtClean="0">
                <a:solidFill>
                  <a:srgbClr val="FFFF00"/>
                </a:solidFill>
              </a:rPr>
              <a:t>MeV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A" sz="1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FFFF00"/>
                </a:solidFill>
              </a:rPr>
              <a:t>Has </a:t>
            </a:r>
            <a:r>
              <a:rPr lang="en-CA" dirty="0" smtClean="0">
                <a:solidFill>
                  <a:srgbClr val="FFFF00"/>
                </a:solidFill>
              </a:rPr>
              <a:t>been shown to be useful in men </a:t>
            </a:r>
            <a:r>
              <a:rPr lang="en-CA" dirty="0" smtClean="0">
                <a:solidFill>
                  <a:srgbClr val="FFFF00"/>
                </a:solidFill>
              </a:rPr>
              <a:t>with castrate </a:t>
            </a:r>
            <a:r>
              <a:rPr lang="en-CA" dirty="0" smtClean="0">
                <a:solidFill>
                  <a:srgbClr val="FFFF00"/>
                </a:solidFill>
              </a:rPr>
              <a:t>resistant prostate cancer with multiple bone metastases.  Was used more previously before </a:t>
            </a:r>
            <a:r>
              <a:rPr lang="en-CA" dirty="0" err="1" smtClean="0">
                <a:solidFill>
                  <a:srgbClr val="FFFF00"/>
                </a:solidFill>
              </a:rPr>
              <a:t>docetaxel</a:t>
            </a:r>
            <a:r>
              <a:rPr lang="en-CA" dirty="0" smtClean="0">
                <a:solidFill>
                  <a:srgbClr val="FFFF00"/>
                </a:solidFill>
              </a:rPr>
              <a:t> chemotherapy.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CA" baseline="30000" dirty="0" smtClean="0">
                <a:solidFill>
                  <a:srgbClr val="FFFF00"/>
                </a:solidFill>
              </a:rPr>
              <a:t/>
            </a:r>
            <a:br>
              <a:rPr lang="en-CA" baseline="30000" dirty="0" smtClean="0">
                <a:solidFill>
                  <a:srgbClr val="FFFF00"/>
                </a:solidFill>
              </a:rPr>
            </a:br>
            <a:r>
              <a:rPr lang="en-CA" baseline="30000" dirty="0" smtClean="0">
                <a:solidFill>
                  <a:srgbClr val="FFFF00"/>
                </a:solidFill>
              </a:rPr>
              <a:t>153</a:t>
            </a:r>
            <a:r>
              <a:rPr lang="en-CA" dirty="0" smtClean="0">
                <a:solidFill>
                  <a:srgbClr val="FFFF00"/>
                </a:solidFill>
              </a:rPr>
              <a:t>Sm</a:t>
            </a:r>
            <a:r>
              <a:rPr lang="en-CA" dirty="0" smtClean="0">
                <a:solidFill>
                  <a:srgbClr val="FFFF00"/>
                </a:solidFill>
              </a:rPr>
              <a:t>	β and γ emitter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77000" cy="350520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β </a:t>
            </a:r>
            <a:r>
              <a:rPr lang="en-CA" dirty="0" smtClean="0">
                <a:solidFill>
                  <a:srgbClr val="FFFF00"/>
                </a:solidFill>
              </a:rPr>
              <a:t>640, 710, and 840 </a:t>
            </a:r>
            <a:r>
              <a:rPr lang="en-CA" dirty="0" err="1" smtClean="0">
                <a:solidFill>
                  <a:srgbClr val="FFFF00"/>
                </a:solidFill>
              </a:rPr>
              <a:t>keV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γ 103 </a:t>
            </a:r>
            <a:r>
              <a:rPr lang="en-CA" dirty="0" err="1" smtClean="0">
                <a:solidFill>
                  <a:srgbClr val="FFFF00"/>
                </a:solidFill>
              </a:rPr>
              <a:t>keV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T/2 46.3 days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Range 0.5 mm average, 3.0 mm maximum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Less marrow effects than </a:t>
            </a:r>
            <a:r>
              <a:rPr lang="en-CA" baseline="30000" dirty="0" smtClean="0">
                <a:solidFill>
                  <a:srgbClr val="FFFF00"/>
                </a:solidFill>
              </a:rPr>
              <a:t>89</a:t>
            </a:r>
            <a:r>
              <a:rPr lang="en-CA" dirty="0" smtClean="0">
                <a:solidFill>
                  <a:srgbClr val="FFFF00"/>
                </a:solidFill>
              </a:rPr>
              <a:t>St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baseline="30000" dirty="0" smtClean="0">
                <a:solidFill>
                  <a:srgbClr val="FFFF00"/>
                </a:solidFill>
              </a:rPr>
              <a:t/>
            </a:r>
            <a:br>
              <a:rPr lang="en-CA" b="1" i="1" baseline="30000" dirty="0" smtClean="0">
                <a:solidFill>
                  <a:srgbClr val="FFFF00"/>
                </a:solidFill>
              </a:rPr>
            </a:br>
            <a:r>
              <a:rPr lang="en-CA" b="1" i="1" baseline="30000" dirty="0" smtClean="0">
                <a:solidFill>
                  <a:srgbClr val="FFFF00"/>
                </a:solidFill>
              </a:rPr>
              <a:t>223</a:t>
            </a:r>
            <a:r>
              <a:rPr lang="en-CA" b="1" i="1" dirty="0" smtClean="0">
                <a:solidFill>
                  <a:srgbClr val="FFFF00"/>
                </a:solidFill>
              </a:rPr>
              <a:t>Ra  </a:t>
            </a:r>
            <a:r>
              <a:rPr lang="en-CA" b="1" i="1" dirty="0" smtClean="0">
                <a:solidFill>
                  <a:srgbClr val="FFFF00"/>
                </a:solidFill>
              </a:rPr>
              <a:t>α emitter 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rgbClr val="FFFF00"/>
                </a:solidFill>
              </a:rPr>
              <a:t>	T/2 11.43 days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CA" sz="2800" dirty="0" smtClean="0">
                <a:solidFill>
                  <a:srgbClr val="FFFF00"/>
                </a:solidFill>
              </a:rPr>
              <a:t>	Energy – max 27.7 </a:t>
            </a:r>
            <a:r>
              <a:rPr lang="en-CA" sz="2800" dirty="0" err="1" smtClean="0">
                <a:solidFill>
                  <a:srgbClr val="FFFF00"/>
                </a:solidFill>
              </a:rPr>
              <a:t>MeV</a:t>
            </a:r>
            <a:r>
              <a:rPr lang="en-CA" sz="2800" dirty="0" smtClean="0">
                <a:solidFill>
                  <a:srgbClr val="FFFF00"/>
                </a:solidFill>
              </a:rPr>
              <a:t>, average 6.94 </a:t>
            </a:r>
            <a:r>
              <a:rPr lang="en-CA" sz="2800" dirty="0" err="1" smtClean="0">
                <a:solidFill>
                  <a:srgbClr val="FFFF00"/>
                </a:solidFill>
              </a:rPr>
              <a:t>Mev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CA" sz="2800" dirty="0" smtClean="0">
                <a:solidFill>
                  <a:srgbClr val="FFFF00"/>
                </a:solidFill>
              </a:rPr>
              <a:t>	Range ~1 mm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850900" lvl="2" indent="63500">
              <a:buNone/>
            </a:pPr>
            <a:r>
              <a:rPr lang="en-CA" sz="2800" dirty="0" smtClean="0">
                <a:solidFill>
                  <a:srgbClr val="FFFF00"/>
                </a:solidFill>
              </a:rPr>
              <a:t>tested </a:t>
            </a:r>
            <a:r>
              <a:rPr lang="en-CA" sz="2800" dirty="0" smtClean="0">
                <a:solidFill>
                  <a:srgbClr val="FFFF00"/>
                </a:solidFill>
              </a:rPr>
              <a:t>in 1 study </a:t>
            </a:r>
            <a:r>
              <a:rPr lang="en-CA" sz="2800" dirty="0" smtClean="0">
                <a:solidFill>
                  <a:srgbClr val="FFFF00"/>
                </a:solidFill>
              </a:rPr>
              <a:t>of men with </a:t>
            </a:r>
            <a:r>
              <a:rPr lang="en-CA" sz="2800" dirty="0" smtClean="0">
                <a:solidFill>
                  <a:srgbClr val="FFFF00"/>
                </a:solidFill>
              </a:rPr>
              <a:t>castrate resistant disease.  The median time to progression was 26 weeks with </a:t>
            </a:r>
            <a:r>
              <a:rPr lang="en-CA" sz="2800" baseline="30000" dirty="0" smtClean="0">
                <a:solidFill>
                  <a:srgbClr val="FFFF00"/>
                </a:solidFill>
              </a:rPr>
              <a:t>223</a:t>
            </a:r>
            <a:r>
              <a:rPr lang="en-CA" sz="2800" dirty="0" smtClean="0">
                <a:solidFill>
                  <a:srgbClr val="FFFF00"/>
                </a:solidFill>
              </a:rPr>
              <a:t>Ra versus 8 weeks for placebo.  Median survival was 41% longer (65.3 weeks versus 46.4 weeks).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CA" sz="2800" dirty="0" smtClean="0">
                <a:solidFill>
                  <a:srgbClr val="FFFF00"/>
                </a:solidFill>
              </a:rPr>
              <a:t>	further </a:t>
            </a:r>
            <a:r>
              <a:rPr lang="en-CA" sz="2800" dirty="0" smtClean="0">
                <a:solidFill>
                  <a:srgbClr val="FFFF00"/>
                </a:solidFill>
              </a:rPr>
              <a:t>study required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b="1" i="1" dirty="0" smtClean="0">
                <a:solidFill>
                  <a:srgbClr val="FFFF00"/>
                </a:solidFill>
              </a:rPr>
              <a:t/>
            </a:r>
            <a:br>
              <a:rPr lang="en-CA" b="1" i="1" dirty="0" smtClean="0">
                <a:solidFill>
                  <a:srgbClr val="FFFF00"/>
                </a:solidFill>
              </a:rPr>
            </a:br>
            <a:r>
              <a:rPr lang="en-CA" b="1" i="1" dirty="0" smtClean="0">
                <a:solidFill>
                  <a:srgbClr val="FFFF00"/>
                </a:solidFill>
              </a:rPr>
              <a:t>Adjuvant </a:t>
            </a:r>
            <a:r>
              <a:rPr lang="en-CA" b="1" i="1" dirty="0" smtClean="0">
                <a:solidFill>
                  <a:srgbClr val="FFFF00"/>
                </a:solidFill>
              </a:rPr>
              <a:t>therapy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239000" cy="5257800"/>
          </a:xfrm>
        </p:spPr>
        <p:txBody>
          <a:bodyPr/>
          <a:lstStyle/>
          <a:p>
            <a:pPr>
              <a:buNone/>
            </a:pPr>
            <a:r>
              <a:rPr lang="en-CA" sz="2400" b="1" dirty="0" smtClean="0">
                <a:solidFill>
                  <a:srgbClr val="FFFF00"/>
                </a:solidFill>
              </a:rPr>
              <a:t>1	</a:t>
            </a:r>
            <a:r>
              <a:rPr lang="en-CA" sz="2400" b="1" u="sng" dirty="0" smtClean="0">
                <a:solidFill>
                  <a:srgbClr val="FFFF00"/>
                </a:solidFill>
              </a:rPr>
              <a:t>Hormone </a:t>
            </a:r>
            <a:r>
              <a:rPr lang="en-CA" sz="2400" b="1" u="sng" dirty="0" smtClean="0">
                <a:solidFill>
                  <a:srgbClr val="FFFF00"/>
                </a:solidFill>
              </a:rPr>
              <a:t>treatments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err="1" smtClean="0">
                <a:solidFill>
                  <a:srgbClr val="FFFF00"/>
                </a:solidFill>
              </a:rPr>
              <a:t>Abiaterone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MDV3100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TAK700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CA" sz="2400" b="1" dirty="0" smtClean="0">
                <a:solidFill>
                  <a:srgbClr val="FFFF00"/>
                </a:solidFill>
              </a:rPr>
              <a:t>2	</a:t>
            </a:r>
            <a:r>
              <a:rPr lang="en-CA" sz="2400" b="1" u="sng" dirty="0" smtClean="0">
                <a:solidFill>
                  <a:srgbClr val="FFFF00"/>
                </a:solidFill>
              </a:rPr>
              <a:t>Growth </a:t>
            </a:r>
            <a:r>
              <a:rPr lang="en-CA" sz="2400" b="1" u="sng" dirty="0" smtClean="0">
                <a:solidFill>
                  <a:srgbClr val="FFFF00"/>
                </a:solidFill>
              </a:rPr>
              <a:t>Inhibitors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EGFR </a:t>
            </a:r>
            <a:r>
              <a:rPr lang="en-CA" sz="2400" dirty="0" smtClean="0">
                <a:solidFill>
                  <a:srgbClr val="FFFF00"/>
                </a:solidFill>
              </a:rPr>
              <a:t>inhibitors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PIK3 </a:t>
            </a:r>
            <a:r>
              <a:rPr lang="en-CA" sz="2400" dirty="0" smtClean="0">
                <a:solidFill>
                  <a:srgbClr val="FFFF00"/>
                </a:solidFill>
              </a:rPr>
              <a:t>inhibitors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Antisense </a:t>
            </a:r>
            <a:r>
              <a:rPr lang="en-CA" sz="2400" dirty="0" err="1" smtClean="0">
                <a:solidFill>
                  <a:srgbClr val="FFFF00"/>
                </a:solidFill>
              </a:rPr>
              <a:t>oligonucleotides</a:t>
            </a:r>
            <a:r>
              <a:rPr lang="en-CA" sz="2400" dirty="0" smtClean="0">
                <a:solidFill>
                  <a:srgbClr val="FFFF00"/>
                </a:solidFill>
              </a:rPr>
              <a:t> (heat shock protein)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CA" sz="2400" b="1" dirty="0" smtClean="0">
                <a:solidFill>
                  <a:srgbClr val="FFFF00"/>
                </a:solidFill>
              </a:rPr>
              <a:t>3	</a:t>
            </a:r>
            <a:r>
              <a:rPr lang="en-CA" sz="2400" b="1" u="sng" dirty="0" smtClean="0">
                <a:solidFill>
                  <a:srgbClr val="FFFF00"/>
                </a:solidFill>
              </a:rPr>
              <a:t>Immunotherapy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>
              <a:buNone/>
              <a:tabLst>
                <a:tab pos="577850" algn="l"/>
              </a:tabLst>
            </a:pP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smtClean="0">
                <a:solidFill>
                  <a:srgbClr val="FFFF00"/>
                </a:solidFill>
              </a:rPr>
              <a:t>	</a:t>
            </a:r>
            <a:r>
              <a:rPr lang="en-CA" sz="2400" dirty="0" err="1" smtClean="0">
                <a:solidFill>
                  <a:srgbClr val="FFFF00"/>
                </a:solidFill>
              </a:rPr>
              <a:t>Sipucel</a:t>
            </a:r>
            <a:r>
              <a:rPr lang="en-CA" sz="2400" dirty="0" smtClean="0">
                <a:solidFill>
                  <a:srgbClr val="FFFF00"/>
                </a:solidFill>
              </a:rPr>
              <a:t> </a:t>
            </a:r>
            <a:r>
              <a:rPr lang="en-CA" sz="2400" dirty="0" smtClean="0">
                <a:solidFill>
                  <a:srgbClr val="FFFF00"/>
                </a:solidFill>
              </a:rPr>
              <a:t>T treatment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3838"/>
            <a:ext cx="7391400" cy="4754562"/>
          </a:xfrm>
        </p:spPr>
        <p:txBody>
          <a:bodyPr/>
          <a:lstStyle/>
          <a:p>
            <a:pPr algn="just" eaLnBrk="1" hangingPunct="1"/>
            <a:r>
              <a:rPr lang="en-US" smtClean="0">
                <a:solidFill>
                  <a:srgbClr val="FFFF00"/>
                </a:solidFill>
              </a:rPr>
              <a:t>Not all prostate cancers are created equal need to know PSA, Gleason score, T-stage to determine risk category.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smtClean="0">
                <a:solidFill>
                  <a:srgbClr val="FFFF00"/>
                </a:solidFill>
              </a:rPr>
              <a:t>Radiation therapy has a role in the treatment of all risk categories of prostate cancer.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08038"/>
            <a:ext cx="6858000" cy="5440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Conformal radiation (IMRT / VMAT) is the mainstay of treatment for men with prostate cancer.  IGRT is used in both of these methods.</a:t>
            </a:r>
          </a:p>
          <a:p>
            <a:pPr eaLnBrk="1" hangingPunct="1">
              <a:buFontTx/>
              <a:buNone/>
            </a:pPr>
            <a:endParaRPr lang="en-US" sz="18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Cyberknife (stereotactic body radio-surgery) is being explored as a potential treatment option.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3152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Outcomes of treatment are similar with radiation and surgery.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PSA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200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FFFF00"/>
                </a:solidFill>
              </a:rPr>
              <a:t>P</a:t>
            </a:r>
            <a:r>
              <a:rPr lang="en-US" sz="4400" smtClean="0">
                <a:solidFill>
                  <a:srgbClr val="FFFF00"/>
                </a:solidFill>
              </a:rPr>
              <a:t>rostate </a:t>
            </a:r>
            <a:r>
              <a:rPr lang="en-US" sz="4400" b="1" smtClean="0">
                <a:solidFill>
                  <a:srgbClr val="FFFF00"/>
                </a:solidFill>
              </a:rPr>
              <a:t>S</a:t>
            </a:r>
            <a:r>
              <a:rPr lang="en-US" sz="4400" smtClean="0">
                <a:solidFill>
                  <a:srgbClr val="FFFF00"/>
                </a:solidFill>
              </a:rPr>
              <a:t>pecific </a:t>
            </a:r>
            <a:r>
              <a:rPr lang="en-US" sz="4400" b="1" smtClean="0">
                <a:solidFill>
                  <a:srgbClr val="FFFF00"/>
                </a:solidFill>
              </a:rPr>
              <a:t>A</a:t>
            </a:r>
            <a:r>
              <a:rPr lang="en-US" sz="4400" smtClean="0">
                <a:solidFill>
                  <a:srgbClr val="FFFF00"/>
                </a:solidFill>
              </a:rPr>
              <a:t>ntigen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Normal value is &lt;4 ng/ml, but varies with age, size of prostate, benign prostatic changes (inflammation)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rgbClr val="FFFF00"/>
                </a:solidFill>
              </a:rPr>
              <a:t>Higher values usually indicate a greater amount of cancer.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rgbClr val="FFFF00"/>
                </a:solidFill>
              </a:rPr>
              <a:t>PSA </a:t>
            </a:r>
            <a:r>
              <a:rPr lang="en-US" i="1" smtClean="0">
                <a:solidFill>
                  <a:srgbClr val="FFFF00"/>
                </a:solidFill>
              </a:rPr>
              <a:t>versus</a:t>
            </a:r>
            <a:r>
              <a:rPr lang="en-US" smtClean="0">
                <a:solidFill>
                  <a:srgbClr val="FFFF00"/>
                </a:solidFill>
              </a:rPr>
              <a:t> free-PSA</a:t>
            </a:r>
          </a:p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00"/>
                </a:solidFill>
              </a:rPr>
              <a:t>Gleason Score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 description by the pathologist of how the cancer looks under the microscope.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Scores range from 2 to 10.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Scores of 2-6 are generally slow growing.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Scores of 7 are average.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Scores of 8 to10 are more aggressive.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219200"/>
            <a:ext cx="8229600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owd_GleasonScore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257800" cy="64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939</Words>
  <Application>Microsoft Office PowerPoint</Application>
  <PresentationFormat>On-screen Show (4:3)</PresentationFormat>
  <Paragraphs>206</Paragraphs>
  <Slides>69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Radiation and Prostate Cancer Past, Present and Future  Dr. Tom Corbett   MD FRCPC Juravinski Cancer Centre</vt:lpstr>
      <vt:lpstr>We’ve come a long way!</vt:lpstr>
      <vt:lpstr>Goals</vt:lpstr>
      <vt:lpstr>Prostate Cancer</vt:lpstr>
      <vt:lpstr>Slide 5</vt:lpstr>
      <vt:lpstr>Prognostic Factors</vt:lpstr>
      <vt:lpstr>PSA</vt:lpstr>
      <vt:lpstr>Gleason Score</vt:lpstr>
      <vt:lpstr>Slide 9</vt:lpstr>
      <vt:lpstr>T stage</vt:lpstr>
      <vt:lpstr> </vt:lpstr>
      <vt:lpstr>Slide 12</vt:lpstr>
      <vt:lpstr>Risk Categories</vt:lpstr>
      <vt:lpstr>Brief History of Radiation</vt:lpstr>
      <vt:lpstr>Early X-Ray Treatment</vt:lpstr>
      <vt:lpstr>Slide 16</vt:lpstr>
      <vt:lpstr>Early advancements</vt:lpstr>
      <vt:lpstr>Cobalt Changed The Game</vt:lpstr>
      <vt:lpstr>60Co</vt:lpstr>
      <vt:lpstr>Linear Accelerators</vt:lpstr>
      <vt:lpstr>Compared to 60 Co:</vt:lpstr>
      <vt:lpstr>Progress</vt:lpstr>
      <vt:lpstr>Advances In Imaging</vt:lpstr>
      <vt:lpstr>Volume Definition</vt:lpstr>
      <vt:lpstr>Slide 25</vt:lpstr>
      <vt:lpstr>Slide 26</vt:lpstr>
      <vt:lpstr>Slide 27</vt:lpstr>
      <vt:lpstr>Advances in Imaging</vt:lpstr>
      <vt:lpstr>Advances in Computers</vt:lpstr>
      <vt:lpstr>Slide 30</vt:lpstr>
      <vt:lpstr>NOW</vt:lpstr>
      <vt:lpstr>Process of Radiation Planning</vt:lpstr>
      <vt:lpstr>CT simulation</vt:lpstr>
      <vt:lpstr>Planning</vt:lpstr>
      <vt:lpstr>Treatment</vt:lpstr>
      <vt:lpstr>Advances in Radiation Equipment</vt:lpstr>
      <vt:lpstr>IMRT Intensity Modulated Radiation Therapy</vt:lpstr>
      <vt:lpstr>Gold seeds</vt:lpstr>
      <vt:lpstr>Slide 39</vt:lpstr>
      <vt:lpstr>A Look AT Progress:</vt:lpstr>
      <vt:lpstr>Old Technique – 4 field</vt:lpstr>
      <vt:lpstr>4 Field</vt:lpstr>
      <vt:lpstr>4 Field Old</vt:lpstr>
      <vt:lpstr>4 field Lat volumes</vt:lpstr>
      <vt:lpstr>4 field – less old</vt:lpstr>
      <vt:lpstr>4 field less old</vt:lpstr>
      <vt:lpstr>Distribution</vt:lpstr>
      <vt:lpstr>Distribution</vt:lpstr>
      <vt:lpstr>DVH – old vs less old</vt:lpstr>
      <vt:lpstr>Distribution – 3D conformal</vt:lpstr>
      <vt:lpstr>DVH – less old vs 3D CRT</vt:lpstr>
      <vt:lpstr>Distribution IMRT</vt:lpstr>
      <vt:lpstr>Distribution IMRT</vt:lpstr>
      <vt:lpstr>DVH – 3D CRT vs IMRT</vt:lpstr>
      <vt:lpstr>Field IMRT</vt:lpstr>
      <vt:lpstr>Advances</vt:lpstr>
      <vt:lpstr>VMAT Volumetric-Modulated Arc Therapy</vt:lpstr>
      <vt:lpstr>Slide 58</vt:lpstr>
      <vt:lpstr>VMAT Video</vt:lpstr>
      <vt:lpstr>Slide 60</vt:lpstr>
      <vt:lpstr>Future</vt:lpstr>
      <vt:lpstr> Radionuclides </vt:lpstr>
      <vt:lpstr> 89St  β emitter  T/2 50.5 days  </vt:lpstr>
      <vt:lpstr> 153Sm β and γ emitter </vt:lpstr>
      <vt:lpstr> 223Ra  α emitter  </vt:lpstr>
      <vt:lpstr> Adjuvant therapy </vt:lpstr>
      <vt:lpstr>Conclusions</vt:lpstr>
      <vt:lpstr>Slide 68</vt:lpstr>
      <vt:lpstr>Slide 69</vt:lpstr>
    </vt:vector>
  </TitlesOfParts>
  <Company>Juravinski Cancer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tcorbett</dc:creator>
  <cp:lastModifiedBy> </cp:lastModifiedBy>
  <cp:revision>142</cp:revision>
  <dcterms:created xsi:type="dcterms:W3CDTF">2007-11-14T14:21:27Z</dcterms:created>
  <dcterms:modified xsi:type="dcterms:W3CDTF">2011-11-07T21:01:41Z</dcterms:modified>
</cp:coreProperties>
</file>